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11"/>
  </p:notesMasterIdLst>
  <p:sldIdLst>
    <p:sldId id="256" r:id="rId2"/>
    <p:sldId id="257" r:id="rId3"/>
    <p:sldId id="258" r:id="rId4"/>
    <p:sldId id="259" r:id="rId5"/>
    <p:sldId id="260" r:id="rId6"/>
    <p:sldId id="261" r:id="rId7"/>
    <p:sldId id="262" r:id="rId8"/>
    <p:sldId id="263" r:id="rId9"/>
    <p:sldId id="264" r:id="rId10"/>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9" d="100"/>
          <a:sy n="119" d="100"/>
        </p:scale>
        <p:origin x="418" y="9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Jen</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2e9cc2e5900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2e9cc2e5900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Jen</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2e9cc2e5900_0_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2e9cc2e5900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Atul</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2e9cc2e5900_0_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2e9cc2e5900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Atul</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2e9cc2e5900_0_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2e9cc2e5900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Brandi</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2e9cc2e5900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2e9cc2e5900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Brandi</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2e9cc2e5900_0_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2e9cc2e5900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Jen</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2e9cc2e5900_0_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2e9cc2e5900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Jen</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2e9cc2e5900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2e9cc2e5900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Jen</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74750" y="284075"/>
            <a:ext cx="8520600" cy="23784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a:solidFill>
                  <a:schemeClr val="lt1"/>
                </a:solidFill>
                <a:highlight>
                  <a:srgbClr val="980000"/>
                </a:highlight>
              </a:rPr>
              <a:t>Predicting NFL Games</a:t>
            </a:r>
            <a:endParaRPr>
              <a:solidFill>
                <a:schemeClr val="lt1"/>
              </a:solidFill>
              <a:highlight>
                <a:srgbClr val="980000"/>
              </a:highlight>
            </a:endParaRPr>
          </a:p>
        </p:txBody>
      </p:sp>
      <p:sp>
        <p:nvSpPr>
          <p:cNvPr id="55" name="Google Shape;55;p13"/>
          <p:cNvSpPr txBox="1">
            <a:spLocks noGrp="1"/>
          </p:cNvSpPr>
          <p:nvPr>
            <p:ph type="subTitle" idx="1"/>
          </p:nvPr>
        </p:nvSpPr>
        <p:spPr>
          <a:xfrm>
            <a:off x="154700" y="3253200"/>
            <a:ext cx="8520600" cy="926700"/>
          </a:xfrm>
          <a:prstGeom prst="rect">
            <a:avLst/>
          </a:prstGeom>
        </p:spPr>
        <p:txBody>
          <a:bodyPr spcFirstLastPara="1" wrap="square" lIns="91425" tIns="91425" rIns="91425" bIns="91425" anchor="t" anchorCtr="0">
            <a:normAutofit fontScale="85000" lnSpcReduction="20000"/>
          </a:bodyPr>
          <a:lstStyle/>
          <a:p>
            <a:pPr marL="0" lvl="0" indent="0" algn="ctr" rtl="0">
              <a:spcBef>
                <a:spcPts val="0"/>
              </a:spcBef>
              <a:spcAft>
                <a:spcPts val="0"/>
              </a:spcAft>
              <a:buNone/>
            </a:pPr>
            <a:r>
              <a:rPr lang="en" sz="3374" b="1">
                <a:solidFill>
                  <a:schemeClr val="lt1"/>
                </a:solidFill>
                <a:highlight>
                  <a:srgbClr val="980000"/>
                </a:highlight>
              </a:rPr>
              <a:t>Jennifer Stipe, Atul Bachhav, Brandi Berry</a:t>
            </a:r>
            <a:endParaRPr sz="3374" b="1">
              <a:solidFill>
                <a:schemeClr val="lt1"/>
              </a:solidFill>
              <a:highlight>
                <a:srgbClr val="980000"/>
              </a:highlight>
            </a:endParaRPr>
          </a:p>
          <a:p>
            <a:pPr marL="0" lvl="0" indent="0" algn="ctr" rtl="0">
              <a:spcBef>
                <a:spcPts val="0"/>
              </a:spcBef>
              <a:spcAft>
                <a:spcPts val="0"/>
              </a:spcAft>
              <a:buNone/>
            </a:pPr>
            <a:r>
              <a:rPr lang="en" sz="3374" b="1">
                <a:solidFill>
                  <a:schemeClr val="lt1"/>
                </a:solidFill>
                <a:highlight>
                  <a:srgbClr val="980000"/>
                </a:highlight>
              </a:rPr>
              <a:t>July 9, 2024</a:t>
            </a:r>
            <a:endParaRPr sz="3374" b="1">
              <a:solidFill>
                <a:schemeClr val="lt1"/>
              </a:solidFill>
              <a:highlight>
                <a:srgbClr val="980000"/>
              </a:highlight>
            </a:endParaRPr>
          </a:p>
          <a:p>
            <a:pPr marL="0" lvl="0" indent="0" algn="ctr" rtl="0">
              <a:spcBef>
                <a:spcPts val="0"/>
              </a:spcBef>
              <a:spcAft>
                <a:spcPts val="0"/>
              </a:spcAft>
              <a:buNone/>
            </a:pPr>
            <a:endParaRPr>
              <a:solidFill>
                <a:srgbClr val="0000FF"/>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34F5C"/>
        </a:solidFill>
        <a:effectLst/>
      </p:bgPr>
    </p:bg>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solidFill>
                  <a:schemeClr val="lt1"/>
                </a:solidFill>
              </a:rPr>
              <a:t>Project Goal</a:t>
            </a:r>
            <a:endParaRPr>
              <a:solidFill>
                <a:schemeClr val="lt1"/>
              </a:solidFill>
            </a:endParaRPr>
          </a:p>
        </p:txBody>
      </p:sp>
      <p:sp>
        <p:nvSpPr>
          <p:cNvPr id="61" name="Google Shape;61;p14"/>
          <p:cNvSpPr txBox="1"/>
          <p:nvPr/>
        </p:nvSpPr>
        <p:spPr>
          <a:xfrm>
            <a:off x="444750" y="1350500"/>
            <a:ext cx="3181800" cy="354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chemeClr val="lt1"/>
                </a:solidFill>
              </a:rPr>
              <a:t>Analyze historical NFL data - home/away, weather conditions, game location, typical location weather, record against opponent, etc.</a:t>
            </a:r>
            <a:endParaRPr sz="1600">
              <a:solidFill>
                <a:schemeClr val="lt1"/>
              </a:solidFill>
            </a:endParaRPr>
          </a:p>
          <a:p>
            <a:pPr marL="457200" lvl="0" indent="-330200" algn="l" rtl="0">
              <a:spcBef>
                <a:spcPts val="0"/>
              </a:spcBef>
              <a:spcAft>
                <a:spcPts val="0"/>
              </a:spcAft>
              <a:buClr>
                <a:schemeClr val="lt1"/>
              </a:buClr>
              <a:buSzPts val="1600"/>
              <a:buChar char="●"/>
            </a:pPr>
            <a:r>
              <a:rPr lang="en" sz="1600">
                <a:solidFill>
                  <a:schemeClr val="lt1"/>
                </a:solidFill>
              </a:rPr>
              <a:t>Classify top teams by winning percentage</a:t>
            </a:r>
            <a:endParaRPr sz="1600">
              <a:solidFill>
                <a:schemeClr val="lt1"/>
              </a:solidFill>
            </a:endParaRPr>
          </a:p>
          <a:p>
            <a:pPr marL="457200" lvl="0" indent="-330200" algn="l" rtl="0">
              <a:spcBef>
                <a:spcPts val="0"/>
              </a:spcBef>
              <a:spcAft>
                <a:spcPts val="0"/>
              </a:spcAft>
              <a:buClr>
                <a:schemeClr val="lt1"/>
              </a:buClr>
              <a:buSzPts val="1600"/>
              <a:buChar char="●"/>
            </a:pPr>
            <a:r>
              <a:rPr lang="en" sz="1600">
                <a:solidFill>
                  <a:schemeClr val="lt1"/>
                </a:solidFill>
              </a:rPr>
              <a:t>Chart impact of total yards on score</a:t>
            </a:r>
            <a:endParaRPr sz="1600">
              <a:solidFill>
                <a:schemeClr val="lt1"/>
              </a:solidFill>
            </a:endParaRPr>
          </a:p>
          <a:p>
            <a:pPr marL="457200" lvl="0" indent="-330200" algn="l" rtl="0">
              <a:spcBef>
                <a:spcPts val="0"/>
              </a:spcBef>
              <a:spcAft>
                <a:spcPts val="0"/>
              </a:spcAft>
              <a:buClr>
                <a:schemeClr val="lt1"/>
              </a:buClr>
              <a:buSzPts val="1600"/>
              <a:buChar char="●"/>
            </a:pPr>
            <a:r>
              <a:rPr lang="en" sz="1600">
                <a:solidFill>
                  <a:schemeClr val="lt1"/>
                </a:solidFill>
              </a:rPr>
              <a:t>Predict winner of future games</a:t>
            </a:r>
            <a:endParaRPr sz="1600">
              <a:solidFill>
                <a:schemeClr val="lt1"/>
              </a:solidFill>
            </a:endParaRPr>
          </a:p>
        </p:txBody>
      </p:sp>
      <p:pic>
        <p:nvPicPr>
          <p:cNvPr id="62" name="Google Shape;62;p14"/>
          <p:cNvPicPr preferRelativeResize="0"/>
          <p:nvPr/>
        </p:nvPicPr>
        <p:blipFill>
          <a:blip r:embed="rId3">
            <a:alphaModFix/>
          </a:blip>
          <a:stretch>
            <a:fillRect/>
          </a:stretch>
        </p:blipFill>
        <p:spPr>
          <a:xfrm>
            <a:off x="3742800" y="1120900"/>
            <a:ext cx="5212650" cy="290170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34F5C"/>
        </a:solidFill>
        <a:effectLst/>
      </p:bgPr>
    </p:bg>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solidFill>
                  <a:schemeClr val="lt1"/>
                </a:solidFill>
              </a:rPr>
              <a:t>Methodology</a:t>
            </a:r>
            <a:endParaRPr>
              <a:solidFill>
                <a:schemeClr val="lt1"/>
              </a:solidFill>
            </a:endParaRPr>
          </a:p>
        </p:txBody>
      </p:sp>
      <p:sp>
        <p:nvSpPr>
          <p:cNvPr id="68" name="Google Shape;68;p15"/>
          <p:cNvSpPr txBox="1">
            <a:spLocks noGrp="1"/>
          </p:cNvSpPr>
          <p:nvPr>
            <p:ph type="body" idx="1"/>
          </p:nvPr>
        </p:nvSpPr>
        <p:spPr>
          <a:xfrm>
            <a:off x="311700" y="980725"/>
            <a:ext cx="8520600" cy="3904200"/>
          </a:xfrm>
          <a:prstGeom prst="rect">
            <a:avLst/>
          </a:prstGeom>
        </p:spPr>
        <p:txBody>
          <a:bodyPr spcFirstLastPara="1" wrap="square" lIns="91425" tIns="91425" rIns="91425" bIns="91425" anchor="t" anchorCtr="0">
            <a:normAutofit fontScale="85000" lnSpcReduction="20000"/>
          </a:bodyPr>
          <a:lstStyle/>
          <a:p>
            <a:pPr marL="0" lvl="0" indent="0" algn="l" rtl="0">
              <a:spcBef>
                <a:spcPts val="0"/>
              </a:spcBef>
              <a:spcAft>
                <a:spcPts val="0"/>
              </a:spcAft>
              <a:buNone/>
            </a:pPr>
            <a:r>
              <a:rPr lang="en">
                <a:solidFill>
                  <a:schemeClr val="lt1"/>
                </a:solidFill>
              </a:rPr>
              <a:t>Data Clean up</a:t>
            </a:r>
            <a:endParaRPr>
              <a:solidFill>
                <a:schemeClr val="lt1"/>
              </a:solidFill>
            </a:endParaRPr>
          </a:p>
          <a:p>
            <a:pPr marL="457200" lvl="0" indent="-325755" algn="l" rtl="0">
              <a:spcBef>
                <a:spcPts val="1200"/>
              </a:spcBef>
              <a:spcAft>
                <a:spcPts val="0"/>
              </a:spcAft>
              <a:buClr>
                <a:schemeClr val="lt1"/>
              </a:buClr>
              <a:buSzPct val="100000"/>
              <a:buChar char="●"/>
            </a:pPr>
            <a:r>
              <a:rPr lang="en">
                <a:solidFill>
                  <a:schemeClr val="lt1"/>
                </a:solidFill>
              </a:rPr>
              <a:t>Find appropriate data sources</a:t>
            </a:r>
            <a:endParaRPr>
              <a:solidFill>
                <a:schemeClr val="lt1"/>
              </a:solidFill>
            </a:endParaRPr>
          </a:p>
          <a:p>
            <a:pPr marL="457200" lvl="0" indent="-325755" algn="l" rtl="0">
              <a:spcBef>
                <a:spcPts val="0"/>
              </a:spcBef>
              <a:spcAft>
                <a:spcPts val="0"/>
              </a:spcAft>
              <a:buClr>
                <a:schemeClr val="lt1"/>
              </a:buClr>
              <a:buSzPct val="100000"/>
              <a:buChar char="●"/>
            </a:pPr>
            <a:r>
              <a:rPr lang="en">
                <a:solidFill>
                  <a:schemeClr val="lt1"/>
                </a:solidFill>
              </a:rPr>
              <a:t>Merge Data sources:  NFL game score details, NFL Stadium details, Game weather details</a:t>
            </a:r>
            <a:endParaRPr>
              <a:solidFill>
                <a:schemeClr val="lt1"/>
              </a:solidFill>
            </a:endParaRPr>
          </a:p>
          <a:p>
            <a:pPr marL="457200" lvl="0" indent="-325755" algn="l" rtl="0">
              <a:spcBef>
                <a:spcPts val="0"/>
              </a:spcBef>
              <a:spcAft>
                <a:spcPts val="0"/>
              </a:spcAft>
              <a:buClr>
                <a:schemeClr val="lt1"/>
              </a:buClr>
              <a:buSzPct val="100000"/>
              <a:buChar char="●"/>
            </a:pPr>
            <a:r>
              <a:rPr lang="en">
                <a:solidFill>
                  <a:schemeClr val="lt1"/>
                </a:solidFill>
              </a:rPr>
              <a:t>Seperate home/away columns so that the data can be stacked vertically for easier reporting and modeling</a:t>
            </a:r>
            <a:endParaRPr>
              <a:solidFill>
                <a:schemeClr val="lt1"/>
              </a:solidFill>
            </a:endParaRPr>
          </a:p>
          <a:p>
            <a:pPr marL="457200" lvl="0" indent="-325755" algn="l" rtl="0">
              <a:spcBef>
                <a:spcPts val="0"/>
              </a:spcBef>
              <a:spcAft>
                <a:spcPts val="0"/>
              </a:spcAft>
              <a:buClr>
                <a:schemeClr val="lt1"/>
              </a:buClr>
              <a:buSzPct val="100000"/>
              <a:buChar char="●"/>
            </a:pPr>
            <a:r>
              <a:rPr lang="en">
                <a:solidFill>
                  <a:schemeClr val="lt1"/>
                </a:solidFill>
              </a:rPr>
              <a:t>Clean up team names - Oakland Raiders, LA Raiders, LV Raiders = Raiders</a:t>
            </a:r>
            <a:endParaRPr>
              <a:solidFill>
                <a:schemeClr val="lt1"/>
              </a:solidFill>
            </a:endParaRPr>
          </a:p>
          <a:p>
            <a:pPr marL="457200" lvl="0" indent="-325755" algn="l" rtl="0">
              <a:spcBef>
                <a:spcPts val="0"/>
              </a:spcBef>
              <a:spcAft>
                <a:spcPts val="0"/>
              </a:spcAft>
              <a:buClr>
                <a:schemeClr val="lt1"/>
              </a:buClr>
              <a:buSzPct val="100000"/>
              <a:buChar char="●"/>
            </a:pPr>
            <a:r>
              <a:rPr lang="en">
                <a:solidFill>
                  <a:schemeClr val="lt1"/>
                </a:solidFill>
              </a:rPr>
              <a:t>Clean missing surface data:  If indoor stadium replace nulls with turf, if outdoor replace nulls with grass</a:t>
            </a:r>
            <a:endParaRPr>
              <a:solidFill>
                <a:schemeClr val="lt1"/>
              </a:solidFill>
            </a:endParaRPr>
          </a:p>
          <a:p>
            <a:pPr marL="457200" lvl="0" indent="-325755" algn="l" rtl="0">
              <a:spcBef>
                <a:spcPts val="0"/>
              </a:spcBef>
              <a:spcAft>
                <a:spcPts val="0"/>
              </a:spcAft>
              <a:buClr>
                <a:schemeClr val="lt1"/>
              </a:buClr>
              <a:buSzPct val="100000"/>
              <a:buChar char="●"/>
            </a:pPr>
            <a:r>
              <a:rPr lang="en">
                <a:solidFill>
                  <a:schemeClr val="lt1"/>
                </a:solidFill>
              </a:rPr>
              <a:t>Drop remaining rows with Null data leaving 9,260 rows to work with</a:t>
            </a:r>
            <a:endParaRPr>
              <a:solidFill>
                <a:schemeClr val="lt1"/>
              </a:solidFill>
            </a:endParaRPr>
          </a:p>
          <a:p>
            <a:pPr marL="0" lvl="0" indent="0" algn="l" rtl="0">
              <a:spcBef>
                <a:spcPts val="1200"/>
              </a:spcBef>
              <a:spcAft>
                <a:spcPts val="0"/>
              </a:spcAft>
              <a:buNone/>
            </a:pPr>
            <a:r>
              <a:rPr lang="en">
                <a:solidFill>
                  <a:schemeClr val="lt1"/>
                </a:solidFill>
              </a:rPr>
              <a:t>Classification &amp; Modeling</a:t>
            </a:r>
            <a:endParaRPr>
              <a:solidFill>
                <a:schemeClr val="lt1"/>
              </a:solidFill>
            </a:endParaRPr>
          </a:p>
          <a:p>
            <a:pPr marL="457200" lvl="0" indent="-325755" algn="l" rtl="0">
              <a:spcBef>
                <a:spcPts val="1200"/>
              </a:spcBef>
              <a:spcAft>
                <a:spcPts val="0"/>
              </a:spcAft>
              <a:buClr>
                <a:schemeClr val="lt1"/>
              </a:buClr>
              <a:buSzPct val="100000"/>
              <a:buChar char="●"/>
            </a:pPr>
            <a:r>
              <a:rPr lang="en">
                <a:solidFill>
                  <a:schemeClr val="lt1"/>
                </a:solidFill>
              </a:rPr>
              <a:t>Determine the team that posted the highest score, the highest % of wins, and highest % of losses</a:t>
            </a:r>
            <a:endParaRPr>
              <a:solidFill>
                <a:schemeClr val="lt1"/>
              </a:solidFill>
            </a:endParaRPr>
          </a:p>
          <a:p>
            <a:pPr marL="457200" lvl="0" indent="-325755" algn="l" rtl="0">
              <a:spcBef>
                <a:spcPts val="0"/>
              </a:spcBef>
              <a:spcAft>
                <a:spcPts val="0"/>
              </a:spcAft>
              <a:buClr>
                <a:schemeClr val="lt1"/>
              </a:buClr>
              <a:buSzPct val="100000"/>
              <a:buChar char="●"/>
            </a:pPr>
            <a:r>
              <a:rPr lang="en">
                <a:solidFill>
                  <a:schemeClr val="lt1"/>
                </a:solidFill>
              </a:rPr>
              <a:t>Determine if there is a relationship between yards of offense and score</a:t>
            </a:r>
            <a:endParaRPr>
              <a:solidFill>
                <a:schemeClr val="lt1"/>
              </a:solidFill>
            </a:endParaRPr>
          </a:p>
          <a:p>
            <a:pPr marL="457200" lvl="0" indent="-325755" algn="l" rtl="0">
              <a:spcBef>
                <a:spcPts val="0"/>
              </a:spcBef>
              <a:spcAft>
                <a:spcPts val="0"/>
              </a:spcAft>
              <a:buClr>
                <a:schemeClr val="lt1"/>
              </a:buClr>
              <a:buSzPct val="100000"/>
              <a:buChar char="●"/>
            </a:pPr>
            <a:r>
              <a:rPr lang="en">
                <a:solidFill>
                  <a:schemeClr val="lt1"/>
                </a:solidFill>
              </a:rPr>
              <a:t>Use models to predict the winner of a given game</a:t>
            </a:r>
            <a:endParaRPr>
              <a:solidFill>
                <a:schemeClr val="lt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34F5C"/>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293600" y="293450"/>
            <a:ext cx="4625700" cy="7557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sz="2500">
                <a:solidFill>
                  <a:schemeClr val="lt1"/>
                </a:solidFill>
              </a:rPr>
              <a:t>Team/Score Classification</a:t>
            </a:r>
            <a:endParaRPr sz="2500">
              <a:solidFill>
                <a:schemeClr val="lt1"/>
              </a:solidFill>
            </a:endParaRPr>
          </a:p>
        </p:txBody>
      </p:sp>
      <p:sp>
        <p:nvSpPr>
          <p:cNvPr id="74" name="Google Shape;74;p16"/>
          <p:cNvSpPr txBox="1"/>
          <p:nvPr/>
        </p:nvSpPr>
        <p:spPr>
          <a:xfrm>
            <a:off x="173550" y="1095975"/>
            <a:ext cx="3453000" cy="3543600"/>
          </a:xfrm>
          <a:prstGeom prst="rect">
            <a:avLst/>
          </a:prstGeom>
          <a:noFill/>
          <a:ln>
            <a:noFill/>
          </a:ln>
        </p:spPr>
        <p:txBody>
          <a:bodyPr spcFirstLastPara="1" wrap="square" lIns="91425" tIns="91425" rIns="91425" bIns="91425" anchor="t" anchorCtr="0">
            <a:noAutofit/>
          </a:bodyPr>
          <a:lstStyle/>
          <a:p>
            <a:pPr marL="457200" lvl="0" indent="-330200" algn="l" rtl="0">
              <a:spcBef>
                <a:spcPts val="0"/>
              </a:spcBef>
              <a:spcAft>
                <a:spcPts val="0"/>
              </a:spcAft>
              <a:buClr>
                <a:schemeClr val="lt1"/>
              </a:buClr>
              <a:buSzPts val="1600"/>
              <a:buChar char="●"/>
            </a:pPr>
            <a:r>
              <a:rPr lang="en" sz="1600">
                <a:solidFill>
                  <a:schemeClr val="lt1"/>
                </a:solidFill>
              </a:rPr>
              <a:t>The highest score recorded by a team in our cleaned dataset was 63 points by the Raiders during a game in Dec 2023</a:t>
            </a:r>
            <a:endParaRPr sz="1600">
              <a:solidFill>
                <a:schemeClr val="lt1"/>
              </a:solidFill>
            </a:endParaRPr>
          </a:p>
          <a:p>
            <a:pPr marL="457200" lvl="0" indent="-330200" algn="l" rtl="0">
              <a:spcBef>
                <a:spcPts val="0"/>
              </a:spcBef>
              <a:spcAft>
                <a:spcPts val="0"/>
              </a:spcAft>
              <a:buClr>
                <a:schemeClr val="lt1"/>
              </a:buClr>
              <a:buSzPts val="1600"/>
              <a:buChar char="●"/>
            </a:pPr>
            <a:r>
              <a:rPr lang="en" sz="1600">
                <a:solidFill>
                  <a:schemeClr val="lt1"/>
                </a:solidFill>
              </a:rPr>
              <a:t>In actuality, the highest score by a single team from 2002-2023 was 70 by the Miami Dolphins 3 months previously in September of 2023.  However, some data points for that game were missing so it was removed. Underscoring the need to understand the data, and the impact of cleaning has on it.</a:t>
            </a:r>
            <a:endParaRPr sz="1600">
              <a:solidFill>
                <a:schemeClr val="lt1"/>
              </a:solidFill>
            </a:endParaRPr>
          </a:p>
        </p:txBody>
      </p:sp>
      <p:pic>
        <p:nvPicPr>
          <p:cNvPr id="75" name="Google Shape;75;p16"/>
          <p:cNvPicPr preferRelativeResize="0"/>
          <p:nvPr/>
        </p:nvPicPr>
        <p:blipFill>
          <a:blip r:embed="rId3">
            <a:alphaModFix/>
          </a:blip>
          <a:stretch>
            <a:fillRect/>
          </a:stretch>
        </p:blipFill>
        <p:spPr>
          <a:xfrm>
            <a:off x="3706625" y="1951250"/>
            <a:ext cx="5212648" cy="183301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34F5C"/>
        </a:solidFill>
        <a:effectLst/>
      </p:bgPr>
    </p:bg>
    <p:spTree>
      <p:nvGrpSpPr>
        <p:cNvPr id="1" name="Shape 79"/>
        <p:cNvGrpSpPr/>
        <p:nvPr/>
      </p:nvGrpSpPr>
      <p:grpSpPr>
        <a:xfrm>
          <a:off x="0" y="0"/>
          <a:ext cx="0" cy="0"/>
          <a:chOff x="0" y="0"/>
          <a:chExt cx="0" cy="0"/>
        </a:xfrm>
      </p:grpSpPr>
      <p:sp>
        <p:nvSpPr>
          <p:cNvPr id="80" name="Google Shape;80;p17"/>
          <p:cNvSpPr txBox="1">
            <a:spLocks noGrp="1"/>
          </p:cNvSpPr>
          <p:nvPr>
            <p:ph type="title"/>
          </p:nvPr>
        </p:nvSpPr>
        <p:spPr>
          <a:xfrm>
            <a:off x="203225" y="121700"/>
            <a:ext cx="5095800" cy="7557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sz="2500">
                <a:solidFill>
                  <a:schemeClr val="lt1"/>
                </a:solidFill>
              </a:rPr>
              <a:t>Wins/Loss by Team</a:t>
            </a:r>
            <a:endParaRPr sz="2500">
              <a:solidFill>
                <a:schemeClr val="lt1"/>
              </a:solidFill>
            </a:endParaRPr>
          </a:p>
        </p:txBody>
      </p:sp>
      <p:sp>
        <p:nvSpPr>
          <p:cNvPr id="81" name="Google Shape;81;p17"/>
          <p:cNvSpPr txBox="1"/>
          <p:nvPr/>
        </p:nvSpPr>
        <p:spPr>
          <a:xfrm>
            <a:off x="192163" y="979875"/>
            <a:ext cx="3181800" cy="3543600"/>
          </a:xfrm>
          <a:prstGeom prst="rect">
            <a:avLst/>
          </a:prstGeom>
          <a:noFill/>
          <a:ln>
            <a:noFill/>
          </a:ln>
        </p:spPr>
        <p:txBody>
          <a:bodyPr spcFirstLastPara="1" wrap="square" lIns="91425" tIns="91425" rIns="91425" bIns="91425" anchor="t" anchorCtr="0">
            <a:noAutofit/>
          </a:bodyPr>
          <a:lstStyle/>
          <a:p>
            <a:pPr marL="457200" lvl="0" indent="-330200" algn="l" rtl="0">
              <a:spcBef>
                <a:spcPts val="0"/>
              </a:spcBef>
              <a:spcAft>
                <a:spcPts val="0"/>
              </a:spcAft>
              <a:buClr>
                <a:schemeClr val="lt1"/>
              </a:buClr>
              <a:buSzPts val="1600"/>
              <a:buChar char="●"/>
            </a:pPr>
            <a:r>
              <a:rPr lang="en" sz="1600">
                <a:solidFill>
                  <a:schemeClr val="lt1"/>
                </a:solidFill>
              </a:rPr>
              <a:t>The chart shows the Patriots have the highest winning percentage, while the Browns have the least, by quite a margin</a:t>
            </a:r>
            <a:endParaRPr sz="1600">
              <a:solidFill>
                <a:schemeClr val="lt1"/>
              </a:solidFill>
            </a:endParaRPr>
          </a:p>
        </p:txBody>
      </p:sp>
      <p:pic>
        <p:nvPicPr>
          <p:cNvPr id="82" name="Google Shape;82;p17"/>
          <p:cNvPicPr preferRelativeResize="0"/>
          <p:nvPr/>
        </p:nvPicPr>
        <p:blipFill>
          <a:blip r:embed="rId3">
            <a:alphaModFix/>
          </a:blip>
          <a:stretch>
            <a:fillRect/>
          </a:stretch>
        </p:blipFill>
        <p:spPr>
          <a:xfrm>
            <a:off x="653550" y="2479900"/>
            <a:ext cx="2150501" cy="2472225"/>
          </a:xfrm>
          <a:prstGeom prst="rect">
            <a:avLst/>
          </a:prstGeom>
          <a:noFill/>
          <a:ln>
            <a:noFill/>
          </a:ln>
        </p:spPr>
      </p:pic>
      <p:pic>
        <p:nvPicPr>
          <p:cNvPr id="83" name="Google Shape;83;p17"/>
          <p:cNvPicPr preferRelativeResize="0"/>
          <p:nvPr/>
        </p:nvPicPr>
        <p:blipFill>
          <a:blip r:embed="rId4">
            <a:alphaModFix/>
          </a:blip>
          <a:stretch>
            <a:fillRect/>
          </a:stretch>
        </p:blipFill>
        <p:spPr>
          <a:xfrm>
            <a:off x="3751800" y="979875"/>
            <a:ext cx="5212649" cy="336681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34F5C"/>
        </a:solidFill>
        <a:effectLst/>
      </p:bgPr>
    </p:bg>
    <p:spTree>
      <p:nvGrpSpPr>
        <p:cNvPr id="1" name="Shape 87"/>
        <p:cNvGrpSpPr/>
        <p:nvPr/>
      </p:nvGrpSpPr>
      <p:grpSpPr>
        <a:xfrm>
          <a:off x="0" y="0"/>
          <a:ext cx="0" cy="0"/>
          <a:chOff x="0" y="0"/>
          <a:chExt cx="0" cy="0"/>
        </a:xfrm>
      </p:grpSpPr>
      <p:sp>
        <p:nvSpPr>
          <p:cNvPr id="88" name="Google Shape;88;p18"/>
          <p:cNvSpPr txBox="1">
            <a:spLocks noGrp="1"/>
          </p:cNvSpPr>
          <p:nvPr>
            <p:ph type="title"/>
          </p:nvPr>
        </p:nvSpPr>
        <p:spPr>
          <a:xfrm>
            <a:off x="203225" y="121700"/>
            <a:ext cx="5186100" cy="7557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sz="2733" dirty="0">
                <a:solidFill>
                  <a:schemeClr val="lt1"/>
                </a:solidFill>
              </a:rPr>
              <a:t>Total yards impact on Score</a:t>
            </a:r>
            <a:endParaRPr sz="2733" dirty="0">
              <a:solidFill>
                <a:schemeClr val="lt1"/>
              </a:solidFill>
            </a:endParaRPr>
          </a:p>
        </p:txBody>
      </p:sp>
      <p:sp>
        <p:nvSpPr>
          <p:cNvPr id="89" name="Google Shape;89;p18"/>
          <p:cNvSpPr txBox="1"/>
          <p:nvPr/>
        </p:nvSpPr>
        <p:spPr>
          <a:xfrm>
            <a:off x="327225" y="1095500"/>
            <a:ext cx="3181800" cy="3543600"/>
          </a:xfrm>
          <a:prstGeom prst="rect">
            <a:avLst/>
          </a:prstGeom>
          <a:noFill/>
          <a:ln>
            <a:noFill/>
          </a:ln>
        </p:spPr>
        <p:txBody>
          <a:bodyPr spcFirstLastPara="1" wrap="square" lIns="91425" tIns="91425" rIns="91425" bIns="91425" anchor="t" anchorCtr="0">
            <a:noAutofit/>
          </a:bodyPr>
          <a:lstStyle/>
          <a:p>
            <a:pPr marL="457200" lvl="0" indent="-330200" algn="l" rtl="0">
              <a:spcBef>
                <a:spcPts val="0"/>
              </a:spcBef>
              <a:spcAft>
                <a:spcPts val="0"/>
              </a:spcAft>
              <a:buClr>
                <a:schemeClr val="lt1"/>
              </a:buClr>
              <a:buSzPts val="1600"/>
              <a:buChar char="●"/>
            </a:pPr>
            <a:r>
              <a:rPr lang="en" sz="1600">
                <a:solidFill>
                  <a:schemeClr val="lt1"/>
                </a:solidFill>
              </a:rPr>
              <a:t>A positive linear relationship exists between yards of offense and score</a:t>
            </a:r>
            <a:endParaRPr sz="1600">
              <a:solidFill>
                <a:schemeClr val="lt1"/>
              </a:solidFill>
            </a:endParaRPr>
          </a:p>
          <a:p>
            <a:pPr marL="457200" lvl="0" indent="0" algn="l" rtl="0">
              <a:spcBef>
                <a:spcPts val="0"/>
              </a:spcBef>
              <a:spcAft>
                <a:spcPts val="0"/>
              </a:spcAft>
              <a:buNone/>
            </a:pPr>
            <a:endParaRPr sz="1600">
              <a:solidFill>
                <a:schemeClr val="lt1"/>
              </a:solidFill>
            </a:endParaRPr>
          </a:p>
          <a:p>
            <a:pPr marL="457200" lvl="0" indent="-330200" algn="l" rtl="0">
              <a:spcBef>
                <a:spcPts val="0"/>
              </a:spcBef>
              <a:spcAft>
                <a:spcPts val="0"/>
              </a:spcAft>
              <a:buClr>
                <a:schemeClr val="lt1"/>
              </a:buClr>
              <a:buSzPts val="1600"/>
              <a:buChar char="●"/>
            </a:pPr>
            <a:r>
              <a:rPr lang="en" sz="1600">
                <a:solidFill>
                  <a:schemeClr val="lt1"/>
                </a:solidFill>
              </a:rPr>
              <a:t>This information could be helpful in estimating scores of each team in a game based on their average yards for last several games</a:t>
            </a:r>
            <a:endParaRPr sz="1600">
              <a:solidFill>
                <a:schemeClr val="lt1"/>
              </a:solidFill>
            </a:endParaRPr>
          </a:p>
          <a:p>
            <a:pPr marL="457200" lvl="0" indent="0" algn="l" rtl="0">
              <a:spcBef>
                <a:spcPts val="0"/>
              </a:spcBef>
              <a:spcAft>
                <a:spcPts val="0"/>
              </a:spcAft>
              <a:buNone/>
            </a:pPr>
            <a:endParaRPr sz="1600">
              <a:solidFill>
                <a:schemeClr val="lt1"/>
              </a:solidFill>
            </a:endParaRPr>
          </a:p>
          <a:p>
            <a:pPr marL="457200" lvl="0" indent="-330200" algn="l" rtl="0">
              <a:spcBef>
                <a:spcPts val="0"/>
              </a:spcBef>
              <a:spcAft>
                <a:spcPts val="0"/>
              </a:spcAft>
              <a:buClr>
                <a:schemeClr val="lt1"/>
              </a:buClr>
              <a:buSzPts val="1600"/>
              <a:buChar char="●"/>
            </a:pPr>
            <a:r>
              <a:rPr lang="en" sz="1600">
                <a:solidFill>
                  <a:schemeClr val="lt1"/>
                </a:solidFill>
              </a:rPr>
              <a:t>However, the r^2 value is only .398, meaning the two metrics have a moderate, but not strong relationship</a:t>
            </a:r>
            <a:endParaRPr sz="1600">
              <a:solidFill>
                <a:schemeClr val="lt1"/>
              </a:solidFill>
            </a:endParaRPr>
          </a:p>
        </p:txBody>
      </p:sp>
      <p:pic>
        <p:nvPicPr>
          <p:cNvPr id="90" name="Google Shape;90;p18"/>
          <p:cNvPicPr preferRelativeResize="0"/>
          <p:nvPr/>
        </p:nvPicPr>
        <p:blipFill>
          <a:blip r:embed="rId3">
            <a:alphaModFix/>
          </a:blip>
          <a:stretch>
            <a:fillRect/>
          </a:stretch>
        </p:blipFill>
        <p:spPr>
          <a:xfrm>
            <a:off x="3896450" y="932800"/>
            <a:ext cx="4916999" cy="39613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34F5C"/>
        </a:solidFill>
        <a:effectLst/>
      </p:bgPr>
    </p:bg>
    <p:spTree>
      <p:nvGrpSpPr>
        <p:cNvPr id="1" name="Shape 94"/>
        <p:cNvGrpSpPr/>
        <p:nvPr/>
      </p:nvGrpSpPr>
      <p:grpSpPr>
        <a:xfrm>
          <a:off x="0" y="0"/>
          <a:ext cx="0" cy="0"/>
          <a:chOff x="0" y="0"/>
          <a:chExt cx="0" cy="0"/>
        </a:xfrm>
      </p:grpSpPr>
      <p:sp>
        <p:nvSpPr>
          <p:cNvPr id="95" name="Google Shape;95;p19"/>
          <p:cNvSpPr txBox="1">
            <a:spLocks noGrp="1"/>
          </p:cNvSpPr>
          <p:nvPr>
            <p:ph type="title"/>
          </p:nvPr>
        </p:nvSpPr>
        <p:spPr>
          <a:xfrm>
            <a:off x="203225" y="121700"/>
            <a:ext cx="6135300" cy="7557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sz="2733">
                <a:solidFill>
                  <a:schemeClr val="lt1"/>
                </a:solidFill>
              </a:rPr>
              <a:t>Modeling a Winner</a:t>
            </a:r>
            <a:endParaRPr sz="2733">
              <a:solidFill>
                <a:schemeClr val="lt1"/>
              </a:solidFill>
            </a:endParaRPr>
          </a:p>
        </p:txBody>
      </p:sp>
      <p:sp>
        <p:nvSpPr>
          <p:cNvPr id="96" name="Google Shape;96;p19"/>
          <p:cNvSpPr txBox="1"/>
          <p:nvPr/>
        </p:nvSpPr>
        <p:spPr>
          <a:xfrm>
            <a:off x="0" y="877400"/>
            <a:ext cx="3778800" cy="4016700"/>
          </a:xfrm>
          <a:prstGeom prst="rect">
            <a:avLst/>
          </a:prstGeom>
          <a:noFill/>
          <a:ln>
            <a:noFill/>
          </a:ln>
        </p:spPr>
        <p:txBody>
          <a:bodyPr spcFirstLastPara="1" wrap="square" lIns="91425" tIns="91425" rIns="91425" bIns="91425" anchor="t" anchorCtr="0">
            <a:noAutofit/>
          </a:bodyPr>
          <a:lstStyle/>
          <a:p>
            <a:pPr marL="457200" lvl="0" indent="-330200" algn="l" rtl="0">
              <a:spcBef>
                <a:spcPts val="0"/>
              </a:spcBef>
              <a:spcAft>
                <a:spcPts val="0"/>
              </a:spcAft>
              <a:buClr>
                <a:schemeClr val="lt1"/>
              </a:buClr>
              <a:buSzPts val="1600"/>
              <a:buChar char="●"/>
            </a:pPr>
            <a:r>
              <a:rPr lang="en" sz="1600">
                <a:solidFill>
                  <a:schemeClr val="lt1"/>
                </a:solidFill>
              </a:rPr>
              <a:t>Given the extensive number of attributes in our data, only the more complex models were attempted</a:t>
            </a:r>
            <a:endParaRPr sz="1600">
              <a:solidFill>
                <a:schemeClr val="lt1"/>
              </a:solidFill>
            </a:endParaRPr>
          </a:p>
          <a:p>
            <a:pPr marL="457200" lvl="0" indent="-330200" algn="l" rtl="0">
              <a:spcBef>
                <a:spcPts val="0"/>
              </a:spcBef>
              <a:spcAft>
                <a:spcPts val="0"/>
              </a:spcAft>
              <a:buClr>
                <a:schemeClr val="lt1"/>
              </a:buClr>
              <a:buSzPts val="1600"/>
              <a:buChar char="●"/>
            </a:pPr>
            <a:r>
              <a:rPr lang="en" sz="1600">
                <a:solidFill>
                  <a:schemeClr val="lt1"/>
                </a:solidFill>
              </a:rPr>
              <a:t>Random Forest had the best model result, with test score of 81.1%</a:t>
            </a:r>
            <a:endParaRPr sz="1600">
              <a:solidFill>
                <a:schemeClr val="lt1"/>
              </a:solidFill>
            </a:endParaRPr>
          </a:p>
          <a:p>
            <a:pPr marL="457200" lvl="0" indent="-330200" algn="l" rtl="0">
              <a:spcBef>
                <a:spcPts val="0"/>
              </a:spcBef>
              <a:spcAft>
                <a:spcPts val="0"/>
              </a:spcAft>
              <a:buClr>
                <a:schemeClr val="lt1"/>
              </a:buClr>
              <a:buSzPts val="1600"/>
              <a:buChar char="●"/>
            </a:pPr>
            <a:r>
              <a:rPr lang="en" sz="1600">
                <a:solidFill>
                  <a:schemeClr val="lt1"/>
                </a:solidFill>
              </a:rPr>
              <a:t>The variable contributing the most to the outcome were Rushing attempts, time of possession, and passing attempts</a:t>
            </a:r>
            <a:endParaRPr sz="1600">
              <a:solidFill>
                <a:schemeClr val="lt1"/>
              </a:solidFill>
            </a:endParaRPr>
          </a:p>
          <a:p>
            <a:pPr marL="457200" lvl="0" indent="-330200" algn="l" rtl="0">
              <a:spcBef>
                <a:spcPts val="0"/>
              </a:spcBef>
              <a:spcAft>
                <a:spcPts val="0"/>
              </a:spcAft>
              <a:buClr>
                <a:schemeClr val="lt1"/>
              </a:buClr>
              <a:buSzPts val="1600"/>
              <a:buChar char="●"/>
            </a:pPr>
            <a:r>
              <a:rPr lang="en" sz="1600">
                <a:solidFill>
                  <a:schemeClr val="lt1"/>
                </a:solidFill>
              </a:rPr>
              <a:t>Given the extensive game details in the data set, there is definitely an X-factor in determining a win</a:t>
            </a:r>
            <a:endParaRPr sz="1600">
              <a:solidFill>
                <a:schemeClr val="lt1"/>
              </a:solidFill>
            </a:endParaRPr>
          </a:p>
        </p:txBody>
      </p:sp>
      <p:pic>
        <p:nvPicPr>
          <p:cNvPr id="97" name="Google Shape;97;p19"/>
          <p:cNvPicPr preferRelativeResize="0"/>
          <p:nvPr/>
        </p:nvPicPr>
        <p:blipFill>
          <a:blip r:embed="rId3">
            <a:alphaModFix/>
          </a:blip>
          <a:stretch>
            <a:fillRect/>
          </a:stretch>
        </p:blipFill>
        <p:spPr>
          <a:xfrm>
            <a:off x="3851225" y="821900"/>
            <a:ext cx="5212650" cy="2557006"/>
          </a:xfrm>
          <a:prstGeom prst="rect">
            <a:avLst/>
          </a:prstGeom>
          <a:noFill/>
          <a:ln>
            <a:noFill/>
          </a:ln>
        </p:spPr>
      </p:pic>
      <p:pic>
        <p:nvPicPr>
          <p:cNvPr id="98" name="Google Shape;98;p19"/>
          <p:cNvPicPr preferRelativeResize="0"/>
          <p:nvPr/>
        </p:nvPicPr>
        <p:blipFill>
          <a:blip r:embed="rId4">
            <a:alphaModFix/>
          </a:blip>
          <a:stretch>
            <a:fillRect/>
          </a:stretch>
        </p:blipFill>
        <p:spPr>
          <a:xfrm>
            <a:off x="4675450" y="3540376"/>
            <a:ext cx="3419600" cy="12293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34F5C"/>
        </a:solidFill>
        <a:effectLst/>
      </p:bgPr>
    </p:bg>
    <p:spTree>
      <p:nvGrpSpPr>
        <p:cNvPr id="1" name="Shape 102"/>
        <p:cNvGrpSpPr/>
        <p:nvPr/>
      </p:nvGrpSpPr>
      <p:grpSpPr>
        <a:xfrm>
          <a:off x="0" y="0"/>
          <a:ext cx="0" cy="0"/>
          <a:chOff x="0" y="0"/>
          <a:chExt cx="0" cy="0"/>
        </a:xfrm>
      </p:grpSpPr>
      <p:sp>
        <p:nvSpPr>
          <p:cNvPr id="103" name="Google Shape;103;p20"/>
          <p:cNvSpPr txBox="1">
            <a:spLocks noGrp="1"/>
          </p:cNvSpPr>
          <p:nvPr>
            <p:ph type="title"/>
          </p:nvPr>
        </p:nvSpPr>
        <p:spPr>
          <a:xfrm>
            <a:off x="203225" y="121700"/>
            <a:ext cx="8399700" cy="7557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sz="2733">
                <a:solidFill>
                  <a:schemeClr val="lt1"/>
                </a:solidFill>
              </a:rPr>
              <a:t>Predicting a Future Winner: NFL Week 1 2023</a:t>
            </a:r>
            <a:endParaRPr sz="2733">
              <a:solidFill>
                <a:schemeClr val="lt1"/>
              </a:solidFill>
            </a:endParaRPr>
          </a:p>
        </p:txBody>
      </p:sp>
      <p:sp>
        <p:nvSpPr>
          <p:cNvPr id="104" name="Google Shape;104;p20"/>
          <p:cNvSpPr txBox="1"/>
          <p:nvPr/>
        </p:nvSpPr>
        <p:spPr>
          <a:xfrm>
            <a:off x="381475" y="1113900"/>
            <a:ext cx="3371700" cy="3543600"/>
          </a:xfrm>
          <a:prstGeom prst="rect">
            <a:avLst/>
          </a:prstGeom>
          <a:noFill/>
          <a:ln>
            <a:noFill/>
          </a:ln>
        </p:spPr>
        <p:txBody>
          <a:bodyPr spcFirstLastPara="1" wrap="square" lIns="91425" tIns="91425" rIns="91425" bIns="91425" anchor="t" anchorCtr="0">
            <a:noAutofit/>
          </a:bodyPr>
          <a:lstStyle/>
          <a:p>
            <a:pPr marL="457200" lvl="0" indent="-330200" algn="l" rtl="0">
              <a:spcBef>
                <a:spcPts val="0"/>
              </a:spcBef>
              <a:spcAft>
                <a:spcPts val="0"/>
              </a:spcAft>
              <a:buClr>
                <a:schemeClr val="lt1"/>
              </a:buClr>
              <a:buSzPts val="1600"/>
              <a:buChar char="●"/>
            </a:pPr>
            <a:r>
              <a:rPr lang="en" sz="1600" dirty="0">
                <a:solidFill>
                  <a:schemeClr val="lt1"/>
                </a:solidFill>
              </a:rPr>
              <a:t>We trimmed our modeled data to remove 2023 data so we could use that see how well the model could prediction without the game data</a:t>
            </a:r>
          </a:p>
          <a:p>
            <a:pPr marL="457200" lvl="0" indent="-330200" algn="l" rtl="0">
              <a:spcBef>
                <a:spcPts val="0"/>
              </a:spcBef>
              <a:spcAft>
                <a:spcPts val="0"/>
              </a:spcAft>
              <a:buClr>
                <a:schemeClr val="lt1"/>
              </a:buClr>
              <a:buSzPts val="1600"/>
              <a:buChar char="●"/>
            </a:pPr>
            <a:r>
              <a:rPr lang="en" sz="1600" dirty="0">
                <a:solidFill>
                  <a:schemeClr val="lt1"/>
                </a:solidFill>
              </a:rPr>
              <a:t>Results of prediction vs what happened were 57.1%, which is not as good as current Vegas standards.</a:t>
            </a:r>
          </a:p>
          <a:p>
            <a:pPr marL="457200" lvl="0" indent="-330200" algn="l" rtl="0">
              <a:spcBef>
                <a:spcPts val="0"/>
              </a:spcBef>
              <a:spcAft>
                <a:spcPts val="0"/>
              </a:spcAft>
              <a:buClr>
                <a:schemeClr val="lt1"/>
              </a:buClr>
              <a:buSzPts val="1600"/>
              <a:buChar char="●"/>
            </a:pPr>
            <a:r>
              <a:rPr lang="en-US" sz="1600" dirty="0">
                <a:solidFill>
                  <a:schemeClr val="lt1"/>
                </a:solidFill>
              </a:rPr>
              <a:t>The accuracy of the prediction would increase as game inputs are entered into the model</a:t>
            </a:r>
            <a:endParaRPr sz="1600" dirty="0">
              <a:solidFill>
                <a:schemeClr val="lt1"/>
              </a:solidFill>
            </a:endParaRPr>
          </a:p>
        </p:txBody>
      </p:sp>
      <p:pic>
        <p:nvPicPr>
          <p:cNvPr id="105" name="Google Shape;105;p20"/>
          <p:cNvPicPr preferRelativeResize="0"/>
          <p:nvPr/>
        </p:nvPicPr>
        <p:blipFill>
          <a:blip r:embed="rId3">
            <a:alphaModFix/>
          </a:blip>
          <a:stretch>
            <a:fillRect/>
          </a:stretch>
        </p:blipFill>
        <p:spPr>
          <a:xfrm>
            <a:off x="4241350" y="1113900"/>
            <a:ext cx="4361550" cy="30706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34F5C"/>
        </a:solidFill>
        <a:effectLst/>
      </p:bgPr>
    </p:bg>
    <p:spTree>
      <p:nvGrpSpPr>
        <p:cNvPr id="1" name="Shape 109"/>
        <p:cNvGrpSpPr/>
        <p:nvPr/>
      </p:nvGrpSpPr>
      <p:grpSpPr>
        <a:xfrm>
          <a:off x="0" y="0"/>
          <a:ext cx="0" cy="0"/>
          <a:chOff x="0" y="0"/>
          <a:chExt cx="0" cy="0"/>
        </a:xfrm>
      </p:grpSpPr>
      <p:sp>
        <p:nvSpPr>
          <p:cNvPr id="110" name="Google Shape;110;p21"/>
          <p:cNvSpPr txBox="1">
            <a:spLocks noGrp="1"/>
          </p:cNvSpPr>
          <p:nvPr>
            <p:ph type="title"/>
          </p:nvPr>
        </p:nvSpPr>
        <p:spPr>
          <a:xfrm>
            <a:off x="203225" y="121700"/>
            <a:ext cx="6135300" cy="7557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sz="2733">
                <a:solidFill>
                  <a:schemeClr val="lt1"/>
                </a:solidFill>
              </a:rPr>
              <a:t>Next Steps</a:t>
            </a:r>
            <a:endParaRPr sz="2733">
              <a:solidFill>
                <a:schemeClr val="lt1"/>
              </a:solidFill>
            </a:endParaRPr>
          </a:p>
        </p:txBody>
      </p:sp>
      <p:sp>
        <p:nvSpPr>
          <p:cNvPr id="111" name="Google Shape;111;p21"/>
          <p:cNvSpPr txBox="1"/>
          <p:nvPr/>
        </p:nvSpPr>
        <p:spPr>
          <a:xfrm>
            <a:off x="444750" y="1106450"/>
            <a:ext cx="4393200" cy="3787800"/>
          </a:xfrm>
          <a:prstGeom prst="rect">
            <a:avLst/>
          </a:prstGeom>
          <a:noFill/>
          <a:ln>
            <a:noFill/>
          </a:ln>
        </p:spPr>
        <p:txBody>
          <a:bodyPr spcFirstLastPara="1" wrap="square" lIns="91425" tIns="91425" rIns="91425" bIns="91425" anchor="t" anchorCtr="0">
            <a:noAutofit/>
          </a:bodyPr>
          <a:lstStyle/>
          <a:p>
            <a:pPr marL="457200" lvl="0" indent="-336550" algn="l" rtl="0">
              <a:spcBef>
                <a:spcPts val="0"/>
              </a:spcBef>
              <a:spcAft>
                <a:spcPts val="0"/>
              </a:spcAft>
              <a:buClr>
                <a:schemeClr val="lt1"/>
              </a:buClr>
              <a:buSzPts val="1700"/>
              <a:buChar char="●"/>
            </a:pPr>
            <a:r>
              <a:rPr lang="en" sz="1700">
                <a:solidFill>
                  <a:schemeClr val="lt1"/>
                </a:solidFill>
              </a:rPr>
              <a:t>Determine the ‘X’ factor in determining a win to increase the accuracy rate</a:t>
            </a:r>
            <a:endParaRPr sz="1700">
              <a:solidFill>
                <a:schemeClr val="lt1"/>
              </a:solidFill>
            </a:endParaRPr>
          </a:p>
          <a:p>
            <a:pPr marL="914400" lvl="1" indent="-336550" algn="l" rtl="0">
              <a:spcBef>
                <a:spcPts val="0"/>
              </a:spcBef>
              <a:spcAft>
                <a:spcPts val="0"/>
              </a:spcAft>
              <a:buClr>
                <a:schemeClr val="lt1"/>
              </a:buClr>
              <a:buSzPts val="1700"/>
              <a:buChar char="○"/>
            </a:pPr>
            <a:r>
              <a:rPr lang="en" sz="1700">
                <a:solidFill>
                  <a:schemeClr val="lt1"/>
                </a:solidFill>
              </a:rPr>
              <a:t>Quarterback</a:t>
            </a:r>
            <a:endParaRPr sz="1700">
              <a:solidFill>
                <a:schemeClr val="lt1"/>
              </a:solidFill>
            </a:endParaRPr>
          </a:p>
          <a:p>
            <a:pPr marL="914400" lvl="1" indent="-336550" algn="l" rtl="0">
              <a:spcBef>
                <a:spcPts val="0"/>
              </a:spcBef>
              <a:spcAft>
                <a:spcPts val="0"/>
              </a:spcAft>
              <a:buClr>
                <a:schemeClr val="lt1"/>
              </a:buClr>
              <a:buSzPts val="1700"/>
              <a:buChar char="○"/>
            </a:pPr>
            <a:r>
              <a:rPr lang="en" sz="1700">
                <a:solidFill>
                  <a:schemeClr val="lt1"/>
                </a:solidFill>
              </a:rPr>
              <a:t>Head Coach</a:t>
            </a:r>
            <a:endParaRPr sz="1700">
              <a:solidFill>
                <a:schemeClr val="lt1"/>
              </a:solidFill>
            </a:endParaRPr>
          </a:p>
          <a:p>
            <a:pPr marL="914400" lvl="1" indent="-336550" algn="l" rtl="0">
              <a:spcBef>
                <a:spcPts val="0"/>
              </a:spcBef>
              <a:spcAft>
                <a:spcPts val="0"/>
              </a:spcAft>
              <a:buClr>
                <a:schemeClr val="lt1"/>
              </a:buClr>
              <a:buSzPts val="1700"/>
              <a:buChar char="○"/>
            </a:pPr>
            <a:r>
              <a:rPr lang="en" sz="1700">
                <a:solidFill>
                  <a:schemeClr val="lt1"/>
                </a:solidFill>
              </a:rPr>
              <a:t>Defensive rank</a:t>
            </a:r>
            <a:endParaRPr sz="1700">
              <a:solidFill>
                <a:schemeClr val="lt1"/>
              </a:solidFill>
            </a:endParaRPr>
          </a:p>
          <a:p>
            <a:pPr marL="914400" lvl="1" indent="-336550" algn="l" rtl="0">
              <a:spcBef>
                <a:spcPts val="0"/>
              </a:spcBef>
              <a:spcAft>
                <a:spcPts val="0"/>
              </a:spcAft>
              <a:buClr>
                <a:schemeClr val="lt1"/>
              </a:buClr>
              <a:buSzPts val="1700"/>
              <a:buChar char="○"/>
            </a:pPr>
            <a:r>
              <a:rPr lang="en" sz="1700">
                <a:solidFill>
                  <a:schemeClr val="lt1"/>
                </a:solidFill>
              </a:rPr>
              <a:t># of Take-Aways</a:t>
            </a:r>
            <a:endParaRPr sz="1700">
              <a:solidFill>
                <a:schemeClr val="lt1"/>
              </a:solidFill>
            </a:endParaRPr>
          </a:p>
          <a:p>
            <a:pPr marL="914400" lvl="1" indent="-336550" algn="l" rtl="0">
              <a:spcBef>
                <a:spcPts val="0"/>
              </a:spcBef>
              <a:spcAft>
                <a:spcPts val="0"/>
              </a:spcAft>
              <a:buClr>
                <a:schemeClr val="lt1"/>
              </a:buClr>
              <a:buSzPts val="1700"/>
              <a:buChar char="○"/>
            </a:pPr>
            <a:r>
              <a:rPr lang="en" sz="1700">
                <a:solidFill>
                  <a:schemeClr val="lt1"/>
                </a:solidFill>
              </a:rPr>
              <a:t># of starters on IR</a:t>
            </a:r>
            <a:endParaRPr sz="1700">
              <a:solidFill>
                <a:schemeClr val="lt1"/>
              </a:solidFill>
            </a:endParaRPr>
          </a:p>
          <a:p>
            <a:pPr marL="457200" lvl="0" indent="-336550" algn="l" rtl="0">
              <a:spcBef>
                <a:spcPts val="0"/>
              </a:spcBef>
              <a:spcAft>
                <a:spcPts val="0"/>
              </a:spcAft>
              <a:buClr>
                <a:schemeClr val="lt1"/>
              </a:buClr>
              <a:buSzPts val="1700"/>
              <a:buChar char="●"/>
            </a:pPr>
            <a:r>
              <a:rPr lang="en" sz="1700">
                <a:solidFill>
                  <a:schemeClr val="lt1"/>
                </a:solidFill>
              </a:rPr>
              <a:t>Create a user interface to allow for entry of future games and provide an predictive outcome</a:t>
            </a:r>
            <a:endParaRPr sz="1700">
              <a:solidFill>
                <a:schemeClr val="lt1"/>
              </a:solidFill>
            </a:endParaRPr>
          </a:p>
          <a:p>
            <a:pPr marL="914400" lvl="0" indent="0" algn="l" rtl="0">
              <a:spcBef>
                <a:spcPts val="0"/>
              </a:spcBef>
              <a:spcAft>
                <a:spcPts val="0"/>
              </a:spcAft>
              <a:buNone/>
            </a:pPr>
            <a:endParaRPr sz="1600">
              <a:solidFill>
                <a:schemeClr val="lt1"/>
              </a:solidFill>
            </a:endParaRPr>
          </a:p>
        </p:txBody>
      </p:sp>
      <p:pic>
        <p:nvPicPr>
          <p:cNvPr id="112" name="Google Shape;112;p21"/>
          <p:cNvPicPr preferRelativeResize="0"/>
          <p:nvPr/>
        </p:nvPicPr>
        <p:blipFill>
          <a:blip r:embed="rId3">
            <a:alphaModFix/>
          </a:blip>
          <a:stretch>
            <a:fillRect/>
          </a:stretch>
        </p:blipFill>
        <p:spPr>
          <a:xfrm>
            <a:off x="5351850" y="877400"/>
            <a:ext cx="3030249" cy="3787800"/>
          </a:xfrm>
          <a:prstGeom prst="rect">
            <a:avLst/>
          </a:prstGeom>
          <a:noFill/>
          <a:ln>
            <a:noFill/>
          </a:ln>
        </p:spPr>
      </p:pic>
      <p:sp>
        <p:nvSpPr>
          <p:cNvPr id="2" name="TextBox 1">
            <a:extLst>
              <a:ext uri="{FF2B5EF4-FFF2-40B4-BE49-F238E27FC236}">
                <a16:creationId xmlns:a16="http://schemas.microsoft.com/office/drawing/2014/main" id="{362B7141-2246-60FA-7278-BB8689EB5FCA}"/>
              </a:ext>
            </a:extLst>
          </p:cNvPr>
          <p:cNvSpPr txBox="1"/>
          <p:nvPr/>
        </p:nvSpPr>
        <p:spPr>
          <a:xfrm>
            <a:off x="203225" y="4787900"/>
            <a:ext cx="7226275" cy="246221"/>
          </a:xfrm>
          <a:prstGeom prst="rect">
            <a:avLst/>
          </a:prstGeom>
          <a:noFill/>
        </p:spPr>
        <p:txBody>
          <a:bodyPr wrap="square" rtlCol="0">
            <a:spAutoFit/>
          </a:bodyPr>
          <a:lstStyle/>
          <a:p>
            <a:r>
              <a:rPr lang="en-US" sz="1000" b="0" i="0" u="none" strike="noStrike" dirty="0">
                <a:solidFill>
                  <a:srgbClr val="FFFFFF"/>
                </a:solidFill>
                <a:effectLst/>
                <a:latin typeface="Arial" panose="020B0604020202020204" pitchFamily="34" charset="0"/>
              </a:rPr>
              <a:t>*This team is not responsible for any financial loss should individuals choose to utilize this model to place bets.</a:t>
            </a:r>
            <a:endParaRPr lang="en-CA" sz="1000" dirty="0"/>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584</Words>
  <Application>Microsoft Office PowerPoint</Application>
  <PresentationFormat>On-screen Show (16:9)</PresentationFormat>
  <Paragraphs>58</Paragraphs>
  <Slides>9</Slides>
  <Notes>9</Notes>
  <HiddenSlides>0</HiddenSlides>
  <MMClips>0</MMClips>
  <ScaleCrop>false</ScaleCrop>
  <HeadingPairs>
    <vt:vector size="6" baseType="variant">
      <vt:variant>
        <vt:lpstr>Fonts Used</vt:lpstr>
      </vt:variant>
      <vt:variant>
        <vt:i4>1</vt:i4>
      </vt:variant>
      <vt:variant>
        <vt:lpstr>Theme</vt:lpstr>
      </vt:variant>
      <vt:variant>
        <vt:i4>1</vt:i4>
      </vt:variant>
      <vt:variant>
        <vt:lpstr>Slide Titles</vt:lpstr>
      </vt:variant>
      <vt:variant>
        <vt:i4>9</vt:i4>
      </vt:variant>
    </vt:vector>
  </HeadingPairs>
  <TitlesOfParts>
    <vt:vector size="11" baseType="lpstr">
      <vt:lpstr>Arial</vt:lpstr>
      <vt:lpstr>Simple Light</vt:lpstr>
      <vt:lpstr>Predicting NFL Games</vt:lpstr>
      <vt:lpstr>Project Goal</vt:lpstr>
      <vt:lpstr>Methodology</vt:lpstr>
      <vt:lpstr>Team/Score Classification</vt:lpstr>
      <vt:lpstr>Wins/Loss by Team</vt:lpstr>
      <vt:lpstr>Total yards impact on Score</vt:lpstr>
      <vt:lpstr>Modeling a Winner</vt:lpstr>
      <vt:lpstr>Predicting a Future Winner: NFL Week 1 2023</vt:lpstr>
      <vt:lpstr>Next Steps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Jennifer Stipe</cp:lastModifiedBy>
  <cp:revision>1</cp:revision>
  <dcterms:modified xsi:type="dcterms:W3CDTF">2024-07-10T00:28:08Z</dcterms:modified>
</cp:coreProperties>
</file>